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inicial. Enmarcar que no es una charla para vender IA, sino para entender cómo cambia el trabajo profesional del ingeniero de software.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mensaje clave es que la IA no elimina el software. Multiplica su volumen y hace más valioso el criterio para controlar complejidad.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Contar ejemplo breve: el demo luce convincente, pero todavía no responde qué pasa cuando alguien rechaza, corrige, audita o intenta acceder sin permiso.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contrastar lo que se ve contra lo que sostiene el negocio.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que BPMN/workflows no son decoración: ayudan a modelar procesos de larga duración y excepciones.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Ejemplos: una startup no necesita lo mismo que una industria con auditoría y datos críticos.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IA acelera tanto la funcionalidad como los errores. No es desconfianza: es ingeniería.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 sencillo y memorable. Todo permiso crítico vive en backend y se audita.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Aclarar que los agentes no son magia: necesitan límites, permisos, contexto y verificación.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Conectar con la trayectoria profesional: no dejar de programar, sino programar con criterio suficiente para dirigir herramientas.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ejemplos de operación en campo, agroindustria o inspecciones.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Conectar con la posibilidad de construir productos propios y no sólo software a la medida.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Reforzar que los fundamentos explican por qué las herramientas funcionan y cuándo se equivocan.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Proponer un mini SaaS completo como portafolio.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Primera mención explícita de Academy/Talent como continuación natural de la charla.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invitación a registrarse y abrir Q&amp;A. Compartir liga en el chat.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419070"/>
            <a:ext cx="2743200" cy="11278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1627632"/>
            <a:ext cx="6629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Arquitectura de software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la era de la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Inteligencia Artificial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722376" y="3959352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7C928"/>
                </a:solidFill>
              </a:rPr>
              <a:t>La ilusión del "hazme una aplicación"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22376" y="4370832"/>
            <a:ext cx="6675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B7B7B7"/>
                </a:solidFill>
              </a:rPr>
              <a:t>De escribir código a diseñar, dirigir y verificar sistemas inteligentes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680960" y="1234440"/>
            <a:ext cx="3749040" cy="3611880"/>
          </a:xfrm>
          <a:prstGeom prst="roundRect">
            <a:avLst>
              <a:gd name="adj" fmla="val 2025"/>
            </a:avLst>
          </a:prstGeom>
          <a:solidFill>
            <a:srgbClr val="101010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845552" y="1380744"/>
            <a:ext cx="3419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Jornadas de Vinculación 2026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845552" y="1709928"/>
            <a:ext cx="3419856" cy="3044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5F5F5"/>
                </a:solidFill>
              </a:rPr>
              <a:t>Facultad de Telemática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5F5F5"/>
                </a:solidFill>
              </a:rPr>
              <a:t>Universidad de Colima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5F5F5"/>
                </a:solidFill>
              </a:rPr>
              <a:t>Ponencia virtual por Zoom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31520" y="5779008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7B7B7"/>
                </a:solidFill>
              </a:rPr>
              <a:t>César Alonso Magaña Gavilanes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B7B7B7"/>
                </a:solidFill>
              </a:rPr>
              <a:t>Software Insights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02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recurso escaso cambió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La IA acelera la producción de código; la ingeniería debe acelerar la validación.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20116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6E71"/>
                </a:solidFill>
              </a:rPr>
              <a:t>ANTES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822960" y="2423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5F5F5"/>
                </a:solidFill>
              </a:rPr>
              <a:t>escribir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5F5F5"/>
                </a:solidFill>
              </a:rPr>
              <a:t>código</a:t>
            </a:r>
            <a:endParaRPr lang="en-US" sz="3500" dirty="0"/>
          </a:p>
        </p:txBody>
      </p:sp>
      <p:sp>
        <p:nvSpPr>
          <p:cNvPr id="13" name="Shape 10"/>
          <p:cNvSpPr/>
          <p:nvPr/>
        </p:nvSpPr>
        <p:spPr>
          <a:xfrm>
            <a:off x="3749040" y="2898648"/>
            <a:ext cx="18745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  <a:headEnd type="none"/>
            <a:tailEnd type="triangle"/>
          </a:ln>
        </p:spPr>
      </p:sp>
      <p:sp>
        <p:nvSpPr>
          <p:cNvPr id="14" name="Text 11"/>
          <p:cNvSpPr/>
          <p:nvPr/>
        </p:nvSpPr>
        <p:spPr>
          <a:xfrm>
            <a:off x="6172200" y="2011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C928"/>
                </a:solidFill>
              </a:rPr>
              <a:t>AHORA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172200" y="2423160"/>
            <a:ext cx="42062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5F5F5"/>
                </a:solidFill>
              </a:rPr>
              <a:t>diseñar +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F5F5F5"/>
                </a:solidFill>
              </a:rPr>
              <a:t>verificar sistemas</a:t>
            </a:r>
            <a:endParaRPr lang="en-US" sz="3100" dirty="0"/>
          </a:p>
        </p:txBody>
      </p:sp>
      <p:sp>
        <p:nvSpPr>
          <p:cNvPr id="16" name="Shape 13"/>
          <p:cNvSpPr/>
          <p:nvPr/>
        </p:nvSpPr>
        <p:spPr>
          <a:xfrm>
            <a:off x="914400" y="4160520"/>
            <a:ext cx="10058400" cy="868680"/>
          </a:xfrm>
          <a:prstGeom prst="roundRect">
            <a:avLst>
              <a:gd name="adj" fmla="val 8421"/>
            </a:avLst>
          </a:prstGeom>
          <a:solidFill>
            <a:srgbClr val="0E0E0E"/>
          </a:solidFill>
          <a:ln w="15240">
            <a:solidFill>
              <a:srgbClr val="3333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78992" y="4636008"/>
            <a:ext cx="97292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5F5F5"/>
                </a:solidFill>
              </a:rPr>
              <a:t>Pregunta central: si la IA puede programar más rápido, ¿qué valor aporta un ingeniero?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03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ilusión del "hazme una aplicación"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Un prompt puede parecer especificación, pero normalmente no lo es.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187452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0C0C0C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0392" y="2020824"/>
            <a:ext cx="277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PROMPT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50392" y="2350008"/>
            <a:ext cx="277977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5F5F5"/>
                </a:solidFill>
              </a:rPr>
              <a:t>“Hazme un sistema para administrar una empresa exportadora de aguacate.”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3931920" y="2724912"/>
            <a:ext cx="1097280" cy="0"/>
          </a:xfrm>
          <a:prstGeom prst="line">
            <a:avLst/>
          </a:prstGeom>
          <a:noFill/>
          <a:ln w="27940">
            <a:solidFill>
              <a:srgbClr val="F7C928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5257800" y="1737360"/>
            <a:ext cx="1325880" cy="621792"/>
          </a:xfrm>
          <a:prstGeom prst="roundRect">
            <a:avLst>
              <a:gd name="adj" fmla="val 11765"/>
            </a:avLst>
          </a:prstGeom>
          <a:solidFill>
            <a:srgbClr val="191919"/>
          </a:solidFill>
          <a:ln w="15240">
            <a:solidFill>
              <a:srgbClr val="3A3A3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22392" y="2212848"/>
            <a:ext cx="99669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5F5F5"/>
                </a:solidFill>
              </a:rPr>
              <a:t>Login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812280" y="1737360"/>
            <a:ext cx="1325880" cy="621792"/>
          </a:xfrm>
          <a:prstGeom prst="roundRect">
            <a:avLst>
              <a:gd name="adj" fmla="val 11765"/>
            </a:avLst>
          </a:prstGeom>
          <a:solidFill>
            <a:srgbClr val="191919"/>
          </a:solidFill>
          <a:ln w="15240">
            <a:solidFill>
              <a:srgbClr val="3A3A3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976872" y="2212848"/>
            <a:ext cx="99669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5F5F5"/>
                </a:solidFill>
              </a:rPr>
              <a:t>Dashboard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366760" y="1737360"/>
            <a:ext cx="1325880" cy="621792"/>
          </a:xfrm>
          <a:prstGeom prst="roundRect">
            <a:avLst>
              <a:gd name="adj" fmla="val 11765"/>
            </a:avLst>
          </a:prstGeom>
          <a:solidFill>
            <a:srgbClr val="191919"/>
          </a:solidFill>
          <a:ln w="15240">
            <a:solidFill>
              <a:srgbClr val="3A3A3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531352" y="2212848"/>
            <a:ext cx="99669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5F5F5"/>
                </a:solidFill>
              </a:rPr>
              <a:t>Clientes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5257800" y="2651760"/>
            <a:ext cx="1325880" cy="621792"/>
          </a:xfrm>
          <a:prstGeom prst="roundRect">
            <a:avLst>
              <a:gd name="adj" fmla="val 11765"/>
            </a:avLst>
          </a:prstGeom>
          <a:solidFill>
            <a:srgbClr val="191919"/>
          </a:solidFill>
          <a:ln w="15240">
            <a:solidFill>
              <a:srgbClr val="3A3A3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422392" y="3127248"/>
            <a:ext cx="99669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5F5F5"/>
                </a:solidFill>
              </a:rPr>
              <a:t>Pedidos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812280" y="2651760"/>
            <a:ext cx="1325880" cy="621792"/>
          </a:xfrm>
          <a:prstGeom prst="roundRect">
            <a:avLst>
              <a:gd name="adj" fmla="val 11765"/>
            </a:avLst>
          </a:prstGeom>
          <a:solidFill>
            <a:srgbClr val="191919"/>
          </a:solidFill>
          <a:ln w="15240">
            <a:solidFill>
              <a:srgbClr val="3A3A3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976872" y="3127248"/>
            <a:ext cx="99669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5F5F5"/>
                </a:solidFill>
              </a:rPr>
              <a:t>Usuarios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10012680" y="2724912"/>
            <a:ext cx="960120" cy="0"/>
          </a:xfrm>
          <a:prstGeom prst="line">
            <a:avLst/>
          </a:prstGeom>
          <a:noFill/>
          <a:ln w="27940">
            <a:solidFill>
              <a:srgbClr val="F7C928"/>
            </a:solidFill>
            <a:prstDash val="solid"/>
            <a:headEnd type="none"/>
            <a:tailEnd type="triangle"/>
          </a:ln>
        </p:spPr>
      </p:sp>
      <p:sp>
        <p:nvSpPr>
          <p:cNvPr id="26" name="Text 23"/>
          <p:cNvSpPr/>
          <p:nvPr/>
        </p:nvSpPr>
        <p:spPr>
          <a:xfrm>
            <a:off x="8778240" y="3968496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7C928"/>
                </a:solidFill>
              </a:rPr>
              <a:t>Parece terminado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7C928"/>
                </a:solidFill>
              </a:rPr>
              <a:t>porque tiene pantallas.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1051560" y="5257800"/>
            <a:ext cx="987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F5F5F5"/>
                </a:solidFill>
              </a:rPr>
              <a:t>Pero todavía faltan reglas, estados, permisos, datos, seguridad y operación.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04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Prototipo no es sistema empresarial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El prototipo responde “qué se ve”; el sistema responde “qué debe pasar”.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2960" y="1920240"/>
            <a:ext cx="4892040" cy="3154680"/>
          </a:xfrm>
          <a:prstGeom prst="roundRect">
            <a:avLst>
              <a:gd name="adj" fmla="val 2319"/>
            </a:avLst>
          </a:prstGeom>
          <a:solidFill>
            <a:srgbClr val="101010"/>
          </a:solidFill>
          <a:ln w="1524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7552" y="206654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LO QUE LA IA GENERA RÁPIDO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097280" y="2606040"/>
            <a:ext cx="41148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F5F5F5"/>
                </a:solidFill>
              </a:rPr>
              <a:t>pantallas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CRUD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APIs simples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componentes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datos simulados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flujo feliz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446520" y="1920240"/>
            <a:ext cx="4892040" cy="3154680"/>
          </a:xfrm>
          <a:prstGeom prst="roundRect">
            <a:avLst>
              <a:gd name="adj" fmla="val 2319"/>
            </a:avLst>
          </a:prstGeom>
          <a:solidFill>
            <a:srgbClr val="101010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611112" y="206654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LO QUE EXIGE INGENIERÍA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720840" y="2606040"/>
            <a:ext cx="41148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F5F5F5"/>
                </a:solidFill>
              </a:rPr>
              <a:t>reglas reales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permisos y auditoría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excepciones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trazabilidad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operación 24/7</a:t>
            </a:r>
            <a:endParaRPr lang="en-US" sz="1700" dirty="0"/>
          </a:p>
          <a:p>
            <a:r>
              <a:rPr lang="en-US" sz="1700" dirty="0">
                <a:solidFill>
                  <a:srgbClr val="F5F5F5"/>
                </a:solidFill>
              </a:rPr>
              <a:t>datos vivos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224528" y="542239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7C928"/>
                </a:solidFill>
              </a:rPr>
              <a:t>ARQUITECTURA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1920240" y="5806440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B7B7B7"/>
                </a:solidFill>
              </a:rPr>
              <a:t>Decisiones que convierten código en un sistema mantenible, seguro y evolutivo.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05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Cuando el CRUD se convierte en negocio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Un proceso empresarial vive en estados, responsables, evidencias y auditoría.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02920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D1D1D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7512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Pedido</a:t>
            </a:r>
            <a:endParaRPr lang="en-US" sz="1120" dirty="0"/>
          </a:p>
        </p:txBody>
      </p:sp>
      <p:sp>
        <p:nvSpPr>
          <p:cNvPr id="13" name="Shape 10"/>
          <p:cNvSpPr/>
          <p:nvPr/>
        </p:nvSpPr>
        <p:spPr>
          <a:xfrm>
            <a:off x="1819656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1947672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3D3D3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112264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Autorización</a:t>
            </a:r>
            <a:endParaRPr lang="en-US" sz="1120" dirty="0"/>
          </a:p>
        </p:txBody>
      </p:sp>
      <p:sp>
        <p:nvSpPr>
          <p:cNvPr id="16" name="Shape 13"/>
          <p:cNvSpPr/>
          <p:nvPr/>
        </p:nvSpPr>
        <p:spPr>
          <a:xfrm>
            <a:off x="3264408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3392424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557016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Recepción</a:t>
            </a:r>
            <a:endParaRPr lang="en-US" sz="1120" dirty="0"/>
          </a:p>
        </p:txBody>
      </p:sp>
      <p:sp>
        <p:nvSpPr>
          <p:cNvPr id="19" name="Shape 16"/>
          <p:cNvSpPr/>
          <p:nvPr/>
        </p:nvSpPr>
        <p:spPr>
          <a:xfrm>
            <a:off x="4709160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837176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3D3D3D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001768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Calidad</a:t>
            </a:r>
            <a:endParaRPr lang="en-US" sz="1120" dirty="0"/>
          </a:p>
        </p:txBody>
      </p:sp>
      <p:sp>
        <p:nvSpPr>
          <p:cNvPr id="22" name="Shape 19"/>
          <p:cNvSpPr/>
          <p:nvPr/>
        </p:nvSpPr>
        <p:spPr>
          <a:xfrm>
            <a:off x="6153912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6281928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46520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Producción</a:t>
            </a:r>
            <a:endParaRPr lang="en-US" sz="1120" dirty="0"/>
          </a:p>
        </p:txBody>
      </p:sp>
      <p:sp>
        <p:nvSpPr>
          <p:cNvPr id="25" name="Shape 22"/>
          <p:cNvSpPr/>
          <p:nvPr/>
        </p:nvSpPr>
        <p:spPr>
          <a:xfrm>
            <a:off x="7598664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7726680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3D3D3D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891272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Frío</a:t>
            </a:r>
            <a:endParaRPr lang="en-US" sz="1120" dirty="0"/>
          </a:p>
        </p:txBody>
      </p:sp>
      <p:sp>
        <p:nvSpPr>
          <p:cNvPr id="28" name="Shape 25"/>
          <p:cNvSpPr/>
          <p:nvPr/>
        </p:nvSpPr>
        <p:spPr>
          <a:xfrm>
            <a:off x="9043416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171432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336024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Liberación</a:t>
            </a:r>
            <a:endParaRPr lang="en-US" sz="1120" dirty="0"/>
          </a:p>
        </p:txBody>
      </p:sp>
      <p:sp>
        <p:nvSpPr>
          <p:cNvPr id="31" name="Shape 28"/>
          <p:cNvSpPr/>
          <p:nvPr/>
        </p:nvSpPr>
        <p:spPr>
          <a:xfrm>
            <a:off x="10488168" y="2542032"/>
            <a:ext cx="8229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10616184" y="2148840"/>
            <a:ext cx="1298448" cy="786384"/>
          </a:xfrm>
          <a:prstGeom prst="roundRect">
            <a:avLst>
              <a:gd name="adj" fmla="val 9302"/>
            </a:avLst>
          </a:prstGeom>
          <a:solidFill>
            <a:srgbClr val="121212"/>
          </a:solidFill>
          <a:ln w="15240">
            <a:solidFill>
              <a:srgbClr val="3D3D3D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780776" y="2624328"/>
            <a:ext cx="969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F5F5F5"/>
                </a:solidFill>
              </a:rPr>
              <a:t>Embarque</a:t>
            </a:r>
            <a:endParaRPr lang="en-US" sz="1120" dirty="0"/>
          </a:p>
        </p:txBody>
      </p:sp>
      <p:sp>
        <p:nvSpPr>
          <p:cNvPr id="34" name="Text 31"/>
          <p:cNvSpPr/>
          <p:nvPr/>
        </p:nvSpPr>
        <p:spPr>
          <a:xfrm>
            <a:off x="1188720" y="365760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5F5"/>
                </a:solidFill>
              </a:rPr>
              <a:t>Cada transición necesita una razón verificable</a:t>
            </a:r>
            <a:endParaRPr lang="en-US" sz="2400" dirty="0"/>
          </a:p>
        </p:txBody>
      </p:sp>
      <p:sp>
        <p:nvSpPr>
          <p:cNvPr id="35" name="Shape 32"/>
          <p:cNvSpPr/>
          <p:nvPr/>
        </p:nvSpPr>
        <p:spPr>
          <a:xfrm>
            <a:off x="1874520" y="4370832"/>
            <a:ext cx="1115568" cy="329184"/>
          </a:xfrm>
          <a:prstGeom prst="roundRect">
            <a:avLst>
              <a:gd name="adj" fmla="val 22222"/>
            </a:avLst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874520" y="4439412"/>
            <a:ext cx="11155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50505"/>
                </a:solidFill>
              </a:rPr>
              <a:t>evento</a:t>
            </a:r>
            <a:endParaRPr lang="en-US" sz="850" dirty="0"/>
          </a:p>
        </p:txBody>
      </p:sp>
      <p:sp>
        <p:nvSpPr>
          <p:cNvPr id="37" name="Shape 34"/>
          <p:cNvSpPr/>
          <p:nvPr/>
        </p:nvSpPr>
        <p:spPr>
          <a:xfrm>
            <a:off x="3291840" y="4370832"/>
            <a:ext cx="1115568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291840" y="4439412"/>
            <a:ext cx="11155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responsable</a:t>
            </a:r>
            <a:endParaRPr lang="en-US" sz="850" dirty="0"/>
          </a:p>
        </p:txBody>
      </p:sp>
      <p:sp>
        <p:nvSpPr>
          <p:cNvPr id="39" name="Shape 36"/>
          <p:cNvSpPr/>
          <p:nvPr/>
        </p:nvSpPr>
        <p:spPr>
          <a:xfrm>
            <a:off x="4709160" y="4370832"/>
            <a:ext cx="1115568" cy="329184"/>
          </a:xfrm>
          <a:prstGeom prst="roundRect">
            <a:avLst>
              <a:gd name="adj" fmla="val 22222"/>
            </a:avLst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709160" y="4439412"/>
            <a:ext cx="11155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50505"/>
                </a:solidFill>
              </a:rPr>
              <a:t>evidencia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6126480" y="4370832"/>
            <a:ext cx="1115568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26480" y="4439412"/>
            <a:ext cx="11155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permiso</a:t>
            </a:r>
            <a:endParaRPr lang="en-US" sz="850" dirty="0"/>
          </a:p>
        </p:txBody>
      </p:sp>
      <p:sp>
        <p:nvSpPr>
          <p:cNvPr id="43" name="Shape 40"/>
          <p:cNvSpPr/>
          <p:nvPr/>
        </p:nvSpPr>
        <p:spPr>
          <a:xfrm>
            <a:off x="7543800" y="4370832"/>
            <a:ext cx="1115568" cy="329184"/>
          </a:xfrm>
          <a:prstGeom prst="roundRect">
            <a:avLst>
              <a:gd name="adj" fmla="val 22222"/>
            </a:avLst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543800" y="4439412"/>
            <a:ext cx="11155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50505"/>
                </a:solidFill>
              </a:rPr>
              <a:t>fecha</a:t>
            </a:r>
            <a:endParaRPr lang="en-US" sz="850" dirty="0"/>
          </a:p>
        </p:txBody>
      </p:sp>
      <p:sp>
        <p:nvSpPr>
          <p:cNvPr id="45" name="Shape 42"/>
          <p:cNvSpPr/>
          <p:nvPr/>
        </p:nvSpPr>
        <p:spPr>
          <a:xfrm>
            <a:off x="8961120" y="4370832"/>
            <a:ext cx="1115568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961120" y="4439412"/>
            <a:ext cx="11155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auditoría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06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Arquitectura = decisiones + trade-offs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No existe arquitectura perfecta; existe arquitectura adecuada al contexto.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297680" y="2304288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161616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62272" y="2450592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CONTEXTO REAL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462272" y="2779776"/>
            <a:ext cx="319125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5F5F5"/>
                </a:solidFill>
              </a:rPr>
              <a:t>costos · riesgos · equipo · datos · operación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914400" y="18288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78992" y="230428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Monolito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914400" y="38862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78992" y="436168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Microservicios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2926080" y="132588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090672" y="180136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SQL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2880360" y="45720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044952" y="504748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NoSQL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8595360" y="132588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759952" y="180136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REST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8229600" y="45720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394192" y="504748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Eventos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0058400" y="18288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222992" y="230428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Cloud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692640" y="38862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101010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857232" y="4361688"/>
            <a:ext cx="1088136" cy="-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5F5F5"/>
                </a:solidFill>
              </a:rPr>
              <a:t>On-premise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960120" y="548640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7C928"/>
                </a:solidFill>
              </a:rPr>
              <a:t>Una IA puede darte diez respuestas convincentes y contradictorias.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7C928"/>
                </a:solidFill>
              </a:rPr>
              <a:t>El arquitecto decide según restricciones reales.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07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Nueva asimetría: generar &gt; revisar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El cuello de botella deja de ser producir código; pasa a ser comprenderlo e integrarlo.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0" y="14173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6E71"/>
                </a:solidFill>
              </a:rPr>
              <a:t>ANTES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2011680" y="1755648"/>
            <a:ext cx="2240280" cy="658368"/>
          </a:xfrm>
          <a:prstGeom prst="roundRect">
            <a:avLst>
              <a:gd name="adj" fmla="val 11111"/>
            </a:avLst>
          </a:prstGeom>
          <a:solidFill>
            <a:srgbClr val="161616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176272" y="2231136"/>
            <a:ext cx="191109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5F5F5"/>
                </a:solidFill>
              </a:rPr>
              <a:t>escribir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4526280" y="1755648"/>
            <a:ext cx="2240280" cy="658368"/>
          </a:xfrm>
          <a:prstGeom prst="roundRect">
            <a:avLst>
              <a:gd name="adj" fmla="val 11111"/>
            </a:avLst>
          </a:prstGeom>
          <a:solidFill>
            <a:srgbClr val="161616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690872" y="2231136"/>
            <a:ext cx="191109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5F5F5"/>
                </a:solidFill>
              </a:rPr>
              <a:t>revisar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224528" y="153619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C928"/>
                </a:solidFill>
              </a:rPr>
              <a:t>≈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011680" y="272491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C928"/>
                </a:solidFill>
              </a:rPr>
              <a:t>CON IA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2011680" y="3063240"/>
            <a:ext cx="4389120" cy="713232"/>
          </a:xfrm>
          <a:prstGeom prst="roundRect">
            <a:avLst>
              <a:gd name="adj" fmla="val 10256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176272" y="3538728"/>
            <a:ext cx="40599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5F5F5"/>
                </a:solidFill>
              </a:rPr>
              <a:t>generar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6629400" y="3145536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C928"/>
                </a:solidFill>
              </a:rPr>
              <a:t>&gt;&gt;&gt;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7360920" y="3063240"/>
            <a:ext cx="1280160" cy="713232"/>
          </a:xfrm>
          <a:prstGeom prst="roundRect">
            <a:avLst>
              <a:gd name="adj" fmla="val 10256"/>
            </a:avLst>
          </a:prstGeom>
          <a:solidFill>
            <a:srgbClr val="161616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525512" y="3538728"/>
            <a:ext cx="9509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F5F5F5"/>
                </a:solidFill>
              </a:rPr>
              <a:t>revisar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1005840" y="4709160"/>
            <a:ext cx="2514600" cy="329184"/>
          </a:xfrm>
          <a:prstGeom prst="roundRect">
            <a:avLst>
              <a:gd name="adj" fmla="val 22222"/>
            </a:avLst>
          </a:prstGeom>
          <a:solidFill>
            <a:srgbClr val="FF6B6B"/>
          </a:solidFill>
          <a:ln w="12700">
            <a:solidFill>
              <a:srgbClr val="FF6B6B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05840" y="4777740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regresiones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4389120" y="4709160"/>
            <a:ext cx="2514600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389120" y="4777740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deuda técnica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7772400" y="4709160"/>
            <a:ext cx="2514600" cy="329184"/>
          </a:xfrm>
          <a:prstGeom prst="roundRect">
            <a:avLst>
              <a:gd name="adj" fmla="val 22222"/>
            </a:avLst>
          </a:prstGeom>
          <a:solidFill>
            <a:srgbClr val="FF6B6B"/>
          </a:solidFill>
          <a:ln w="12700">
            <a:solidFill>
              <a:srgbClr val="FF6B6B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772400" y="4777740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seguridad rota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1005840" y="5193792"/>
            <a:ext cx="2514600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05840" y="5262372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duplicación</a:t>
            </a:r>
            <a:endParaRPr lang="en-US" sz="850" dirty="0"/>
          </a:p>
        </p:txBody>
      </p:sp>
      <p:sp>
        <p:nvSpPr>
          <p:cNvPr id="31" name="Shape 28"/>
          <p:cNvSpPr/>
          <p:nvPr/>
        </p:nvSpPr>
        <p:spPr>
          <a:xfrm>
            <a:off x="4389120" y="5193792"/>
            <a:ext cx="2514600" cy="329184"/>
          </a:xfrm>
          <a:prstGeom prst="roundRect">
            <a:avLst>
              <a:gd name="adj" fmla="val 22222"/>
            </a:avLst>
          </a:prstGeom>
          <a:solidFill>
            <a:srgbClr val="FF6B6B"/>
          </a:solidFill>
          <a:ln w="12700">
            <a:solidFill>
              <a:srgbClr val="FF6B6B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389120" y="5262372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dependencias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7772400" y="5193792"/>
            <a:ext cx="2514600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772400" y="5262372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migraciones peligrosas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08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¿Quién verifica a la IA?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La arquitectura moderna debe ser ejecutable: reglas que la máquina pueda comprobar.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14884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141414"/>
          </a:solidFill>
          <a:ln w="15240">
            <a:solidFill>
              <a:srgbClr val="3F3F3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0392" y="2624328"/>
            <a:ext cx="108813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Types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2130552" y="2468880"/>
            <a:ext cx="35661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532888" y="214884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141414"/>
          </a:solidFill>
          <a:ln w="15240">
            <a:solidFill>
              <a:srgbClr val="3F3F3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697480" y="2624328"/>
            <a:ext cx="108813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Contracts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3977640" y="2468880"/>
            <a:ext cx="35661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4379976" y="214884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141414"/>
          </a:solidFill>
          <a:ln w="15240">
            <a:solidFill>
              <a:srgbClr val="3F3F3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44568" y="2624328"/>
            <a:ext cx="108813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Tests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824728" y="2468880"/>
            <a:ext cx="35661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6227064" y="214884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91656" y="2624328"/>
            <a:ext cx="108813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Security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7671816" y="2468880"/>
            <a:ext cx="35661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8074152" y="214884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141414"/>
          </a:solidFill>
          <a:ln w="15240">
            <a:solidFill>
              <a:srgbClr val="3F3F3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238744" y="2624328"/>
            <a:ext cx="108813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CI/CD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9518904" y="2468880"/>
            <a:ext cx="356616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9921240" y="214884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141414"/>
          </a:solidFill>
          <a:ln w="15240">
            <a:solidFill>
              <a:srgbClr val="3F3F3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085832" y="2624328"/>
            <a:ext cx="108813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Observability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1280160" y="3794760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444752" y="3941064"/>
            <a:ext cx="4105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FRONTEND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1444752" y="4270248"/>
            <a:ext cx="41056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5F5F5"/>
                </a:solidFill>
              </a:rPr>
              <a:t>if (role !== "ADMIN") hideButton();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6492240" y="3794760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656832" y="3941064"/>
            <a:ext cx="4105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BACKEND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656832" y="4270248"/>
            <a:ext cx="41056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5F5F5"/>
                </a:solidFill>
              </a:rPr>
              <a:t>can(user, action, resource, context)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2240280" y="5257800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C928"/>
                </a:solidFill>
              </a:rPr>
              <a:t>Ocultar un botón no es autorización.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09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Agentes: el siguiente salto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De responder preguntas a ejecutar objetivos con herramientas.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4400" y="1874520"/>
            <a:ext cx="4206240" cy="3520440"/>
          </a:xfrm>
          <a:prstGeom prst="roundRect">
            <a:avLst>
              <a:gd name="adj" fmla="val 2078"/>
            </a:avLst>
          </a:prstGeom>
          <a:solidFill>
            <a:srgbClr val="101010"/>
          </a:solidFill>
          <a:ln w="15240">
            <a:solidFill>
              <a:srgbClr val="3C3C3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78992" y="2020824"/>
            <a:ext cx="3877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LLM TRADICIONAL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874520" y="2560320"/>
            <a:ext cx="2286000" cy="475488"/>
          </a:xfrm>
          <a:prstGeom prst="roundRect">
            <a:avLst>
              <a:gd name="adj" fmla="val 15385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39112" y="3035808"/>
            <a:ext cx="1956816" cy="-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</a:rPr>
              <a:t>Pregunta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017520" y="3054096"/>
            <a:ext cx="0" cy="219456"/>
          </a:xfrm>
          <a:prstGeom prst="line">
            <a:avLst/>
          </a:prstGeom>
          <a:noFill/>
          <a:ln w="1270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1874520" y="3346704"/>
            <a:ext cx="2286000" cy="475488"/>
          </a:xfrm>
          <a:prstGeom prst="roundRect">
            <a:avLst>
              <a:gd name="adj" fmla="val 15385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039112" y="3822192"/>
            <a:ext cx="1956816" cy="-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</a:rPr>
              <a:t>Modelo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3017520" y="3840480"/>
            <a:ext cx="0" cy="219456"/>
          </a:xfrm>
          <a:prstGeom prst="line">
            <a:avLst/>
          </a:prstGeom>
          <a:noFill/>
          <a:ln w="1270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1874520" y="4133088"/>
            <a:ext cx="2286000" cy="475488"/>
          </a:xfrm>
          <a:prstGeom prst="roundRect">
            <a:avLst>
              <a:gd name="adj" fmla="val 15385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039112" y="4608576"/>
            <a:ext cx="1956816" cy="-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</a:rPr>
              <a:t>Respuesta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6400800" y="1874520"/>
            <a:ext cx="4480560" cy="3520440"/>
          </a:xfrm>
          <a:prstGeom prst="roundRect">
            <a:avLst>
              <a:gd name="adj" fmla="val 2078"/>
            </a:avLst>
          </a:prstGeom>
          <a:solidFill>
            <a:srgbClr val="101010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65392" y="2020824"/>
            <a:ext cx="41513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AGENTE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7406640" y="2331720"/>
            <a:ext cx="2651760" cy="384048"/>
          </a:xfrm>
          <a:prstGeom prst="roundRect">
            <a:avLst>
              <a:gd name="adj" fmla="val 19048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71232" y="2807208"/>
            <a:ext cx="2322576" cy="-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F5F5F5"/>
                </a:solidFill>
              </a:rPr>
              <a:t>Objetivo</a:t>
            </a:r>
            <a:endParaRPr lang="en-US" sz="1180" dirty="0"/>
          </a:p>
        </p:txBody>
      </p:sp>
      <p:sp>
        <p:nvSpPr>
          <p:cNvPr id="25" name="Shape 22"/>
          <p:cNvSpPr/>
          <p:nvPr/>
        </p:nvSpPr>
        <p:spPr>
          <a:xfrm>
            <a:off x="8732520" y="2734056"/>
            <a:ext cx="0" cy="109728"/>
          </a:xfrm>
          <a:prstGeom prst="line">
            <a:avLst/>
          </a:prstGeom>
          <a:noFill/>
          <a:ln w="1143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7406640" y="2852928"/>
            <a:ext cx="2651760" cy="384048"/>
          </a:xfrm>
          <a:prstGeom prst="roundRect">
            <a:avLst>
              <a:gd name="adj" fmla="val 19048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71232" y="3328416"/>
            <a:ext cx="2322576" cy="-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F5F5F5"/>
                </a:solidFill>
              </a:rPr>
              <a:t>Plan</a:t>
            </a:r>
            <a:endParaRPr lang="en-US" sz="1180" dirty="0"/>
          </a:p>
        </p:txBody>
      </p:sp>
      <p:sp>
        <p:nvSpPr>
          <p:cNvPr id="28" name="Shape 25"/>
          <p:cNvSpPr/>
          <p:nvPr/>
        </p:nvSpPr>
        <p:spPr>
          <a:xfrm>
            <a:off x="8732520" y="3255264"/>
            <a:ext cx="0" cy="109728"/>
          </a:xfrm>
          <a:prstGeom prst="line">
            <a:avLst/>
          </a:prstGeom>
          <a:noFill/>
          <a:ln w="1143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7406640" y="3374136"/>
            <a:ext cx="2651760" cy="384048"/>
          </a:xfrm>
          <a:prstGeom prst="roundRect">
            <a:avLst>
              <a:gd name="adj" fmla="val 19048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571232" y="3849624"/>
            <a:ext cx="2322576" cy="-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F5F5F5"/>
                </a:solidFill>
              </a:rPr>
              <a:t>Herramientas</a:t>
            </a:r>
            <a:endParaRPr lang="en-US" sz="1180" dirty="0"/>
          </a:p>
        </p:txBody>
      </p:sp>
      <p:sp>
        <p:nvSpPr>
          <p:cNvPr id="31" name="Shape 28"/>
          <p:cNvSpPr/>
          <p:nvPr/>
        </p:nvSpPr>
        <p:spPr>
          <a:xfrm>
            <a:off x="8732520" y="3776472"/>
            <a:ext cx="0" cy="109728"/>
          </a:xfrm>
          <a:prstGeom prst="line">
            <a:avLst/>
          </a:prstGeom>
          <a:noFill/>
          <a:ln w="1143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7406640" y="3895344"/>
            <a:ext cx="2651760" cy="384048"/>
          </a:xfrm>
          <a:prstGeom prst="roundRect">
            <a:avLst>
              <a:gd name="adj" fmla="val 19048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571232" y="4370832"/>
            <a:ext cx="2322576" cy="-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F5F5F5"/>
                </a:solidFill>
              </a:rPr>
              <a:t>Pruebas</a:t>
            </a:r>
            <a:endParaRPr lang="en-US" sz="1180" dirty="0"/>
          </a:p>
        </p:txBody>
      </p:sp>
      <p:sp>
        <p:nvSpPr>
          <p:cNvPr id="34" name="Shape 31"/>
          <p:cNvSpPr/>
          <p:nvPr/>
        </p:nvSpPr>
        <p:spPr>
          <a:xfrm>
            <a:off x="8732520" y="4297680"/>
            <a:ext cx="0" cy="109728"/>
          </a:xfrm>
          <a:prstGeom prst="line">
            <a:avLst/>
          </a:prstGeom>
          <a:noFill/>
          <a:ln w="1143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35" name="Shape 32"/>
          <p:cNvSpPr/>
          <p:nvPr/>
        </p:nvSpPr>
        <p:spPr>
          <a:xfrm>
            <a:off x="7406640" y="4416552"/>
            <a:ext cx="2651760" cy="384048"/>
          </a:xfrm>
          <a:prstGeom prst="roundRect">
            <a:avLst>
              <a:gd name="adj" fmla="val 19048"/>
            </a:avLst>
          </a:prstGeom>
          <a:solidFill>
            <a:srgbClr val="181818"/>
          </a:solidFill>
          <a:ln w="15240">
            <a:solidFill>
              <a:srgbClr val="42424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571232" y="4892040"/>
            <a:ext cx="2322576" cy="-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F5F5F5"/>
                </a:solidFill>
              </a:rPr>
              <a:t>Corrección</a:t>
            </a:r>
            <a:endParaRPr lang="en-US" sz="1180" dirty="0"/>
          </a:p>
        </p:txBody>
      </p:sp>
      <p:sp>
        <p:nvSpPr>
          <p:cNvPr id="37" name="Text 34"/>
          <p:cNvSpPr/>
          <p:nvPr/>
        </p:nvSpPr>
        <p:spPr>
          <a:xfrm>
            <a:off x="1280160" y="576072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B7B7B7"/>
                </a:solidFill>
              </a:rPr>
              <a:t>Un agente puede leer archivos, modificar código, ejecutar comandos, observar fallos y volver a intentar.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10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ingeniero como orquestador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Equipos humanos + agentes especializados.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34840" y="2350008"/>
            <a:ext cx="3337560" cy="1097280"/>
          </a:xfrm>
          <a:prstGeom prst="roundRect">
            <a:avLst>
              <a:gd name="adj" fmla="val 6667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99432" y="2496312"/>
            <a:ext cx="30083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7C928"/>
                </a:solidFill>
              </a:rPr>
              <a:t>INGENIERO / ARQUITECTO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599432" y="2825496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</a:rPr>
              <a:t>define · divide · dirige · verifica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914400" y="1783080"/>
            <a:ext cx="2103120" cy="621792"/>
          </a:xfrm>
          <a:prstGeom prst="roundRect">
            <a:avLst>
              <a:gd name="adj" fmla="val 11765"/>
            </a:avLst>
          </a:prstGeom>
          <a:solidFill>
            <a:srgbClr val="121212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78992" y="2258568"/>
            <a:ext cx="17739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5F5F5"/>
                </a:solidFill>
              </a:rPr>
              <a:t>Frontend Agent</a:t>
            </a:r>
            <a:endParaRPr lang="en-US" sz="1220" dirty="0"/>
          </a:p>
        </p:txBody>
      </p:sp>
      <p:sp>
        <p:nvSpPr>
          <p:cNvPr id="16" name="Shape 13"/>
          <p:cNvSpPr/>
          <p:nvPr/>
        </p:nvSpPr>
        <p:spPr>
          <a:xfrm>
            <a:off x="1143000" y="4251960"/>
            <a:ext cx="2103120" cy="621792"/>
          </a:xfrm>
          <a:prstGeom prst="roundRect">
            <a:avLst>
              <a:gd name="adj" fmla="val 11765"/>
            </a:avLst>
          </a:prstGeom>
          <a:solidFill>
            <a:srgbClr val="121212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307592" y="4727448"/>
            <a:ext cx="17739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5F5F5"/>
                </a:solidFill>
              </a:rPr>
              <a:t>Backend Agent</a:t>
            </a:r>
            <a:endParaRPr lang="en-US" sz="1220" dirty="0"/>
          </a:p>
        </p:txBody>
      </p:sp>
      <p:sp>
        <p:nvSpPr>
          <p:cNvPr id="18" name="Shape 15"/>
          <p:cNvSpPr/>
          <p:nvPr/>
        </p:nvSpPr>
        <p:spPr>
          <a:xfrm>
            <a:off x="4800600" y="4892040"/>
            <a:ext cx="2103120" cy="621792"/>
          </a:xfrm>
          <a:prstGeom prst="roundRect">
            <a:avLst>
              <a:gd name="adj" fmla="val 11765"/>
            </a:avLst>
          </a:prstGeom>
          <a:solidFill>
            <a:srgbClr val="121212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965192" y="5367528"/>
            <a:ext cx="17739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5F5F5"/>
                </a:solidFill>
              </a:rPr>
              <a:t>Testing Agent</a:t>
            </a:r>
            <a:endParaRPr lang="en-US" sz="1220" dirty="0"/>
          </a:p>
        </p:txBody>
      </p:sp>
      <p:sp>
        <p:nvSpPr>
          <p:cNvPr id="20" name="Shape 17"/>
          <p:cNvSpPr/>
          <p:nvPr/>
        </p:nvSpPr>
        <p:spPr>
          <a:xfrm>
            <a:off x="8641080" y="4251960"/>
            <a:ext cx="2103120" cy="621792"/>
          </a:xfrm>
          <a:prstGeom prst="roundRect">
            <a:avLst>
              <a:gd name="adj" fmla="val 11765"/>
            </a:avLst>
          </a:prstGeom>
          <a:solidFill>
            <a:srgbClr val="121212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805672" y="4727448"/>
            <a:ext cx="17739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5F5F5"/>
                </a:solidFill>
              </a:rPr>
              <a:t>DevOps Agent</a:t>
            </a:r>
            <a:endParaRPr lang="en-US" sz="1220" dirty="0"/>
          </a:p>
        </p:txBody>
      </p:sp>
      <p:sp>
        <p:nvSpPr>
          <p:cNvPr id="22" name="Shape 19"/>
          <p:cNvSpPr/>
          <p:nvPr/>
        </p:nvSpPr>
        <p:spPr>
          <a:xfrm>
            <a:off x="8869680" y="1783080"/>
            <a:ext cx="2103120" cy="621792"/>
          </a:xfrm>
          <a:prstGeom prst="roundRect">
            <a:avLst>
              <a:gd name="adj" fmla="val 11765"/>
            </a:avLst>
          </a:prstGeom>
          <a:solidFill>
            <a:srgbClr val="121212"/>
          </a:solidFill>
          <a:ln w="15240">
            <a:solidFill>
              <a:srgbClr val="44444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034272" y="2258568"/>
            <a:ext cx="17739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5F5F5"/>
                </a:solidFill>
              </a:rPr>
              <a:t>Security Agent</a:t>
            </a:r>
            <a:endParaRPr lang="en-US" sz="1220" dirty="0"/>
          </a:p>
        </p:txBody>
      </p:sp>
      <p:sp>
        <p:nvSpPr>
          <p:cNvPr id="24" name="Text 21"/>
          <p:cNvSpPr/>
          <p:nvPr/>
        </p:nvSpPr>
        <p:spPr>
          <a:xfrm>
            <a:off x="1188720" y="5696712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5F5F5"/>
                </a:solidFill>
              </a:rPr>
              <a:t>Tu valor no será escribir cada línea.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5F5F5"/>
                </a:solidFill>
              </a:rPr>
              <a:t>Será saber qué construir, cómo dividirlo y cómo comprobarlo.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11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mundo real no siempre tiene señal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Offline-first, edge y sincronización importan cuando el software toca operación física.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94360" y="214884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295144"/>
            <a:ext cx="1088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F7C928"/>
                </a:solidFill>
              </a:rPr>
              <a:t>Campo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58952" y="2624328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F5F5F5"/>
                </a:solidFill>
              </a:rPr>
              <a:t>GPS · fotos · firma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2029968" y="2606040"/>
            <a:ext cx="384048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2468880" y="214884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3C3C3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633472" y="2295144"/>
            <a:ext cx="1088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F7C928"/>
                </a:solidFill>
              </a:rPr>
              <a:t>App móvil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2633472" y="2624328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F5F5F5"/>
                </a:solidFill>
              </a:rPr>
              <a:t>captura local</a:t>
            </a:r>
            <a:endParaRPr lang="en-US" sz="1040" dirty="0"/>
          </a:p>
        </p:txBody>
      </p:sp>
      <p:sp>
        <p:nvSpPr>
          <p:cNvPr id="18" name="Shape 15"/>
          <p:cNvSpPr/>
          <p:nvPr/>
        </p:nvSpPr>
        <p:spPr>
          <a:xfrm>
            <a:off x="3904488" y="2606040"/>
            <a:ext cx="384048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343400" y="214884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3C3C3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07992" y="2295144"/>
            <a:ext cx="1088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F7C928"/>
                </a:solidFill>
              </a:rPr>
              <a:t>Cola local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4507992" y="2624328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F5F5F5"/>
                </a:solidFill>
              </a:rPr>
              <a:t>retry</a:t>
            </a:r>
            <a:endParaRPr lang="en-US" sz="1040" dirty="0"/>
          </a:p>
        </p:txBody>
      </p:sp>
      <p:sp>
        <p:nvSpPr>
          <p:cNvPr id="22" name="Shape 19"/>
          <p:cNvSpPr/>
          <p:nvPr/>
        </p:nvSpPr>
        <p:spPr>
          <a:xfrm>
            <a:off x="5779008" y="2606040"/>
            <a:ext cx="384048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6217920" y="214884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3C3C3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382512" y="2295144"/>
            <a:ext cx="1088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F7C928"/>
                </a:solidFill>
              </a:rPr>
              <a:t>Sync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6382512" y="2624328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F5F5F5"/>
                </a:solidFill>
              </a:rPr>
              <a:t>idempotencia</a:t>
            </a:r>
            <a:endParaRPr lang="en-US" sz="1040" dirty="0"/>
          </a:p>
        </p:txBody>
      </p:sp>
      <p:sp>
        <p:nvSpPr>
          <p:cNvPr id="26" name="Shape 23"/>
          <p:cNvSpPr/>
          <p:nvPr/>
        </p:nvSpPr>
        <p:spPr>
          <a:xfrm>
            <a:off x="7653528" y="2606040"/>
            <a:ext cx="384048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8092440" y="214884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3C3C3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257032" y="2295144"/>
            <a:ext cx="1088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F7C928"/>
                </a:solidFill>
              </a:rPr>
              <a:t>API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8257032" y="2624328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F5F5F5"/>
                </a:solidFill>
              </a:rPr>
              <a:t>validación</a:t>
            </a:r>
            <a:endParaRPr lang="en-US" sz="1040" dirty="0"/>
          </a:p>
        </p:txBody>
      </p:sp>
      <p:sp>
        <p:nvSpPr>
          <p:cNvPr id="30" name="Shape 27"/>
          <p:cNvSpPr/>
          <p:nvPr/>
        </p:nvSpPr>
        <p:spPr>
          <a:xfrm>
            <a:off x="9528048" y="2606040"/>
            <a:ext cx="384048" cy="0"/>
          </a:xfrm>
          <a:prstGeom prst="line">
            <a:avLst/>
          </a:prstGeom>
          <a:noFill/>
          <a:ln w="13970">
            <a:solidFill>
              <a:srgbClr val="6D6E71"/>
            </a:solidFill>
            <a:prstDash val="solid"/>
            <a:headEnd type="none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9966960" y="214884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111111"/>
          </a:solidFill>
          <a:ln w="15240">
            <a:solidFill>
              <a:srgbClr val="3C3C3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131552" y="2295144"/>
            <a:ext cx="1088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F7C928"/>
                </a:solidFill>
              </a:rPr>
              <a:t>Sistema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10131552" y="2624328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F5F5F5"/>
                </a:solidFill>
              </a:rPr>
              <a:t>auditoría</a:t>
            </a:r>
            <a:endParaRPr lang="en-US" sz="1040" dirty="0"/>
          </a:p>
        </p:txBody>
      </p:sp>
      <p:sp>
        <p:nvSpPr>
          <p:cNvPr id="34" name="Text 31"/>
          <p:cNvSpPr/>
          <p:nvPr/>
        </p:nvSpPr>
        <p:spPr>
          <a:xfrm>
            <a:off x="2468880" y="36850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C928"/>
                </a:solidFill>
              </a:rPr>
              <a:t>Conceptos técnicos:</a:t>
            </a:r>
            <a:endParaRPr lang="en-US" sz="1500" dirty="0"/>
          </a:p>
        </p:txBody>
      </p:sp>
      <p:sp>
        <p:nvSpPr>
          <p:cNvPr id="35" name="Shape 32"/>
          <p:cNvSpPr/>
          <p:nvPr/>
        </p:nvSpPr>
        <p:spPr>
          <a:xfrm>
            <a:off x="2468880" y="3977640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468880" y="4046220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50505"/>
                </a:solidFill>
              </a:rPr>
              <a:t>IndexedDB / SQLite</a:t>
            </a:r>
            <a:endParaRPr lang="en-US" sz="850" dirty="0"/>
          </a:p>
        </p:txBody>
      </p:sp>
      <p:sp>
        <p:nvSpPr>
          <p:cNvPr id="37" name="Shape 34"/>
          <p:cNvSpPr/>
          <p:nvPr/>
        </p:nvSpPr>
        <p:spPr>
          <a:xfrm>
            <a:off x="4892040" y="3977640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892040" y="4046220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compresión</a:t>
            </a:r>
            <a:endParaRPr lang="en-US" sz="850" dirty="0"/>
          </a:p>
        </p:txBody>
      </p:sp>
      <p:sp>
        <p:nvSpPr>
          <p:cNvPr id="39" name="Shape 36"/>
          <p:cNvSpPr/>
          <p:nvPr/>
        </p:nvSpPr>
        <p:spPr>
          <a:xfrm>
            <a:off x="7315200" y="3977640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315200" y="4046220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50505"/>
                </a:solidFill>
              </a:rPr>
              <a:t>conflictos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2468880" y="4453128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2468880" y="452170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eventual consistency</a:t>
            </a:r>
            <a:endParaRPr lang="en-US" sz="850" dirty="0"/>
          </a:p>
        </p:txBody>
      </p:sp>
      <p:sp>
        <p:nvSpPr>
          <p:cNvPr id="43" name="Shape 40"/>
          <p:cNvSpPr/>
          <p:nvPr/>
        </p:nvSpPr>
        <p:spPr>
          <a:xfrm>
            <a:off x="4892040" y="4453128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4892040" y="452170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50505"/>
                </a:solidFill>
              </a:rPr>
              <a:t>edge AI</a:t>
            </a:r>
            <a:endParaRPr lang="en-US" sz="850" dirty="0"/>
          </a:p>
        </p:txBody>
      </p:sp>
      <p:sp>
        <p:nvSpPr>
          <p:cNvPr id="45" name="Shape 42"/>
          <p:cNvSpPr/>
          <p:nvPr/>
        </p:nvSpPr>
        <p:spPr>
          <a:xfrm>
            <a:off x="7315200" y="4453128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6D6E71"/>
          </a:solidFill>
          <a:ln w="12700">
            <a:solidFill>
              <a:srgbClr val="6D6E71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315200" y="452170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seguridad móvil</a:t>
            </a:r>
            <a:endParaRPr lang="en-US" sz="850" dirty="0"/>
          </a:p>
        </p:txBody>
      </p:sp>
      <p:sp>
        <p:nvSpPr>
          <p:cNvPr id="47" name="Text 44"/>
          <p:cNvSpPr/>
          <p:nvPr/>
        </p:nvSpPr>
        <p:spPr>
          <a:xfrm>
            <a:off x="914400" y="5330952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F5F5"/>
                </a:solidFill>
              </a:rPr>
              <a:t>Para Telemática: redes, cloud, edge, ciberseguridad e infraestructura vuelven al centro.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12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proyecto a producto SaaS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Un sistema que resuelve un problema real puede convertirse en producto.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4535424"/>
            <a:ext cx="1170432" cy="493776"/>
          </a:xfrm>
          <a:prstGeom prst="roundRect">
            <a:avLst>
              <a:gd name="adj" fmla="val 14815"/>
            </a:avLst>
          </a:prstGeom>
          <a:solidFill>
            <a:srgbClr val="111111"/>
          </a:solidFill>
          <a:ln w="15240">
            <a:solidFill>
              <a:srgbClr val="3D3D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5010912"/>
            <a:ext cx="841248" cy="-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Cliente único</a:t>
            </a:r>
            <a:endParaRPr lang="en-US" sz="940" dirty="0"/>
          </a:p>
        </p:txBody>
      </p:sp>
      <p:sp>
        <p:nvSpPr>
          <p:cNvPr id="13" name="Shape 10"/>
          <p:cNvSpPr/>
          <p:nvPr/>
        </p:nvSpPr>
        <p:spPr>
          <a:xfrm>
            <a:off x="2377440" y="4370832"/>
            <a:ext cx="1170432" cy="658368"/>
          </a:xfrm>
          <a:prstGeom prst="roundRect">
            <a:avLst>
              <a:gd name="adj" fmla="val 11111"/>
            </a:avLst>
          </a:prstGeom>
          <a:solidFill>
            <a:srgbClr val="111111"/>
          </a:solidFill>
          <a:ln w="15240">
            <a:solidFill>
              <a:srgbClr val="3D3D3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542032" y="4846320"/>
            <a:ext cx="8412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Configuración</a:t>
            </a:r>
            <a:endParaRPr lang="en-US" sz="940" dirty="0"/>
          </a:p>
        </p:txBody>
      </p:sp>
      <p:sp>
        <p:nvSpPr>
          <p:cNvPr id="15" name="Shape 12"/>
          <p:cNvSpPr/>
          <p:nvPr/>
        </p:nvSpPr>
        <p:spPr>
          <a:xfrm>
            <a:off x="3794760" y="4206240"/>
            <a:ext cx="1170432" cy="822960"/>
          </a:xfrm>
          <a:prstGeom prst="roundRect">
            <a:avLst>
              <a:gd name="adj" fmla="val 8889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59352" y="4681728"/>
            <a:ext cx="841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Multi-tenant</a:t>
            </a:r>
            <a:endParaRPr lang="en-US" sz="940" dirty="0"/>
          </a:p>
        </p:txBody>
      </p:sp>
      <p:sp>
        <p:nvSpPr>
          <p:cNvPr id="17" name="Shape 14"/>
          <p:cNvSpPr/>
          <p:nvPr/>
        </p:nvSpPr>
        <p:spPr>
          <a:xfrm>
            <a:off x="5212080" y="4041648"/>
            <a:ext cx="1170432" cy="987552"/>
          </a:xfrm>
          <a:prstGeom prst="roundRect">
            <a:avLst>
              <a:gd name="adj" fmla="val 7407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376672" y="4517136"/>
            <a:ext cx="841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Permisos</a:t>
            </a:r>
            <a:endParaRPr lang="en-US" sz="940" dirty="0"/>
          </a:p>
        </p:txBody>
      </p:sp>
      <p:sp>
        <p:nvSpPr>
          <p:cNvPr id="19" name="Shape 16"/>
          <p:cNvSpPr/>
          <p:nvPr/>
        </p:nvSpPr>
        <p:spPr>
          <a:xfrm>
            <a:off x="6629400" y="3877056"/>
            <a:ext cx="1170432" cy="1152144"/>
          </a:xfrm>
          <a:prstGeom prst="roundRect">
            <a:avLst>
              <a:gd name="adj" fmla="val 6349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793992" y="4352544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Cuotas</a:t>
            </a:r>
            <a:endParaRPr lang="en-US" sz="940" dirty="0"/>
          </a:p>
        </p:txBody>
      </p:sp>
      <p:sp>
        <p:nvSpPr>
          <p:cNvPr id="21" name="Shape 18"/>
          <p:cNvSpPr/>
          <p:nvPr/>
        </p:nvSpPr>
        <p:spPr>
          <a:xfrm>
            <a:off x="8046720" y="3712464"/>
            <a:ext cx="1170432" cy="1316736"/>
          </a:xfrm>
          <a:prstGeom prst="roundRect">
            <a:avLst>
              <a:gd name="adj" fmla="val 6250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11312" y="4187952"/>
            <a:ext cx="8412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Billing</a:t>
            </a:r>
            <a:endParaRPr lang="en-US" sz="940" dirty="0"/>
          </a:p>
        </p:txBody>
      </p:sp>
      <p:sp>
        <p:nvSpPr>
          <p:cNvPr id="23" name="Shape 20"/>
          <p:cNvSpPr/>
          <p:nvPr/>
        </p:nvSpPr>
        <p:spPr>
          <a:xfrm>
            <a:off x="9464040" y="3547872"/>
            <a:ext cx="1170432" cy="1481328"/>
          </a:xfrm>
          <a:prstGeom prst="roundRect">
            <a:avLst>
              <a:gd name="adj" fmla="val 6250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628632" y="4023360"/>
            <a:ext cx="8412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F5F5F5"/>
                </a:solidFill>
              </a:rPr>
              <a:t>Observabilidad</a:t>
            </a:r>
            <a:endParaRPr lang="en-US" sz="940" dirty="0"/>
          </a:p>
        </p:txBody>
      </p:sp>
      <p:sp>
        <p:nvSpPr>
          <p:cNvPr id="25" name="Text 22"/>
          <p:cNvSpPr/>
          <p:nvPr/>
        </p:nvSpPr>
        <p:spPr>
          <a:xfrm>
            <a:off x="914400" y="178308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5F5F5"/>
                </a:solidFill>
              </a:rPr>
              <a:t>Pasar a SaaS no es “subirlo a Internet”.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b="1" dirty="0">
                <a:solidFill>
                  <a:srgbClr val="F5F5F5"/>
                </a:solidFill>
              </a:rPr>
              <a:t>Es diseñar aislamiento, configuración, soporte, métricas y modelo comercial.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1828800" y="5687568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B7B7B7"/>
                </a:solidFill>
              </a:rPr>
              <a:t>Esta es una ruta natural para estudiantes emprendedores y equipos técnicos.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13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¿Qué debería aprender un estudiante hoy?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Rutas técnicas que ganan valor con IA.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77240" y="1828800"/>
            <a:ext cx="4892040" cy="749808"/>
          </a:xfrm>
          <a:prstGeom prst="roundRect">
            <a:avLst>
              <a:gd name="adj" fmla="val 9756"/>
            </a:avLst>
          </a:prstGeom>
          <a:solidFill>
            <a:srgbClr val="101010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1832" y="197510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7C928"/>
                </a:solidFill>
              </a:rPr>
              <a:t>Software Architecture + AI</a:t>
            </a:r>
            <a:endParaRPr lang="en-US" sz="1230" dirty="0"/>
          </a:p>
        </p:txBody>
      </p:sp>
      <p:sp>
        <p:nvSpPr>
          <p:cNvPr id="13" name="Text 10"/>
          <p:cNvSpPr/>
          <p:nvPr/>
        </p:nvSpPr>
        <p:spPr>
          <a:xfrm>
            <a:off x="941832" y="2304288"/>
            <a:ext cx="4562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5F5F5"/>
                </a:solidFill>
              </a:rPr>
              <a:t>DDD · BPMN · eventos · system design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6172200" y="1828800"/>
            <a:ext cx="4892040" cy="749808"/>
          </a:xfrm>
          <a:prstGeom prst="roundRect">
            <a:avLst>
              <a:gd name="adj" fmla="val 9756"/>
            </a:avLst>
          </a:prstGeom>
          <a:solidFill>
            <a:srgbClr val="101010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36792" y="197510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7C928"/>
                </a:solidFill>
              </a:rPr>
              <a:t>AI Systems &amp; Agents</a:t>
            </a:r>
            <a:endParaRPr lang="en-US" sz="1230" dirty="0"/>
          </a:p>
        </p:txBody>
      </p:sp>
      <p:sp>
        <p:nvSpPr>
          <p:cNvPr id="16" name="Text 13"/>
          <p:cNvSpPr/>
          <p:nvPr/>
        </p:nvSpPr>
        <p:spPr>
          <a:xfrm>
            <a:off x="6336792" y="2304288"/>
            <a:ext cx="4562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5F5F5"/>
                </a:solidFill>
              </a:rPr>
              <a:t>LLMs · tool calling · evals · MCP</a:t>
            </a:r>
            <a:endParaRPr lang="en-US" sz="1080" dirty="0"/>
          </a:p>
        </p:txBody>
      </p:sp>
      <p:sp>
        <p:nvSpPr>
          <p:cNvPr id="17" name="Shape 14"/>
          <p:cNvSpPr/>
          <p:nvPr/>
        </p:nvSpPr>
        <p:spPr>
          <a:xfrm>
            <a:off x="777240" y="2880360"/>
            <a:ext cx="4892040" cy="749808"/>
          </a:xfrm>
          <a:prstGeom prst="roundRect">
            <a:avLst>
              <a:gd name="adj" fmla="val 9756"/>
            </a:avLst>
          </a:prstGeom>
          <a:solidFill>
            <a:srgbClr val="101010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41832" y="302666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7C928"/>
                </a:solidFill>
              </a:rPr>
              <a:t>Cloud &amp; Distributed Systems</a:t>
            </a:r>
            <a:endParaRPr lang="en-US" sz="1230" dirty="0"/>
          </a:p>
        </p:txBody>
      </p:sp>
      <p:sp>
        <p:nvSpPr>
          <p:cNvPr id="19" name="Text 16"/>
          <p:cNvSpPr/>
          <p:nvPr/>
        </p:nvSpPr>
        <p:spPr>
          <a:xfrm>
            <a:off x="941832" y="3355848"/>
            <a:ext cx="4562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5F5F5"/>
                </a:solidFill>
              </a:rPr>
              <a:t>AWS · contenedores · observabilidad</a:t>
            </a:r>
            <a:endParaRPr lang="en-US" sz="1080" dirty="0"/>
          </a:p>
        </p:txBody>
      </p:sp>
      <p:sp>
        <p:nvSpPr>
          <p:cNvPr id="20" name="Shape 17"/>
          <p:cNvSpPr/>
          <p:nvPr/>
        </p:nvSpPr>
        <p:spPr>
          <a:xfrm>
            <a:off x="6172200" y="2880360"/>
            <a:ext cx="4892040" cy="749808"/>
          </a:xfrm>
          <a:prstGeom prst="roundRect">
            <a:avLst>
              <a:gd name="adj" fmla="val 9756"/>
            </a:avLst>
          </a:prstGeom>
          <a:solidFill>
            <a:srgbClr val="101010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36792" y="302666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7C928"/>
                </a:solidFill>
              </a:rPr>
              <a:t>Cybersecurity</a:t>
            </a:r>
            <a:endParaRPr lang="en-US" sz="1230" dirty="0"/>
          </a:p>
        </p:txBody>
      </p:sp>
      <p:sp>
        <p:nvSpPr>
          <p:cNvPr id="22" name="Text 19"/>
          <p:cNvSpPr/>
          <p:nvPr/>
        </p:nvSpPr>
        <p:spPr>
          <a:xfrm>
            <a:off x="6336792" y="3355848"/>
            <a:ext cx="4562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5F5F5"/>
                </a:solidFill>
              </a:rPr>
              <a:t>IAM · AppSec · LLM security</a:t>
            </a:r>
            <a:endParaRPr lang="en-US" sz="1080" dirty="0"/>
          </a:p>
        </p:txBody>
      </p:sp>
      <p:sp>
        <p:nvSpPr>
          <p:cNvPr id="23" name="Shape 20"/>
          <p:cNvSpPr/>
          <p:nvPr/>
        </p:nvSpPr>
        <p:spPr>
          <a:xfrm>
            <a:off x="777240" y="3931920"/>
            <a:ext cx="4892040" cy="749808"/>
          </a:xfrm>
          <a:prstGeom prst="roundRect">
            <a:avLst>
              <a:gd name="adj" fmla="val 9756"/>
            </a:avLst>
          </a:prstGeom>
          <a:solidFill>
            <a:srgbClr val="101010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1832" y="407822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7C928"/>
                </a:solidFill>
              </a:rPr>
              <a:t>Data / AI / ML</a:t>
            </a:r>
            <a:endParaRPr lang="en-US" sz="1230" dirty="0"/>
          </a:p>
        </p:txBody>
      </p:sp>
      <p:sp>
        <p:nvSpPr>
          <p:cNvPr id="25" name="Text 22"/>
          <p:cNvSpPr/>
          <p:nvPr/>
        </p:nvSpPr>
        <p:spPr>
          <a:xfrm>
            <a:off x="941832" y="4407408"/>
            <a:ext cx="4562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5F5F5"/>
                </a:solidFill>
              </a:rPr>
              <a:t>Python · RAG · MLOps</a:t>
            </a:r>
            <a:endParaRPr lang="en-US" sz="1080" dirty="0"/>
          </a:p>
        </p:txBody>
      </p:sp>
      <p:sp>
        <p:nvSpPr>
          <p:cNvPr id="26" name="Shape 23"/>
          <p:cNvSpPr/>
          <p:nvPr/>
        </p:nvSpPr>
        <p:spPr>
          <a:xfrm>
            <a:off x="6172200" y="3931920"/>
            <a:ext cx="4892040" cy="749808"/>
          </a:xfrm>
          <a:prstGeom prst="roundRect">
            <a:avLst>
              <a:gd name="adj" fmla="val 9756"/>
            </a:avLst>
          </a:prstGeom>
          <a:solidFill>
            <a:srgbClr val="101010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36792" y="4078224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7C928"/>
                </a:solidFill>
              </a:rPr>
              <a:t>IoT / Edge / Robotics</a:t>
            </a:r>
            <a:endParaRPr lang="en-US" sz="1230" dirty="0"/>
          </a:p>
        </p:txBody>
      </p:sp>
      <p:sp>
        <p:nvSpPr>
          <p:cNvPr id="28" name="Text 25"/>
          <p:cNvSpPr/>
          <p:nvPr/>
        </p:nvSpPr>
        <p:spPr>
          <a:xfrm>
            <a:off x="6336792" y="4407408"/>
            <a:ext cx="45628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5F5F5"/>
                </a:solidFill>
              </a:rPr>
              <a:t>sensores · redes · visión</a:t>
            </a:r>
            <a:endParaRPr lang="en-US" sz="1080" dirty="0"/>
          </a:p>
        </p:txBody>
      </p:sp>
      <p:sp>
        <p:nvSpPr>
          <p:cNvPr id="29" name="Text 26"/>
          <p:cNvSpPr/>
          <p:nvPr/>
        </p:nvSpPr>
        <p:spPr>
          <a:xfrm>
            <a:off x="1005840" y="5285232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7C928"/>
                </a:solidFill>
              </a:rPr>
              <a:t>No abandonen fundamentos: programación, redes, sistemas operativos, bases de datos y algoritmos.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14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Cómo demostrar que sabes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No coleccionen cursos: construyan evidencia pública de capacidad.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68680" y="2011680"/>
            <a:ext cx="3063240" cy="1965960"/>
          </a:xfrm>
          <a:prstGeom prst="roundRect">
            <a:avLst>
              <a:gd name="adj" fmla="val 3721"/>
            </a:avLst>
          </a:prstGeom>
          <a:solidFill>
            <a:srgbClr val="111111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33272" y="215798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7C928"/>
                </a:solidFill>
              </a:rPr>
              <a:t>30 días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033272" y="2487168"/>
            <a:ext cx="2734056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5F5F5"/>
                </a:solidFill>
              </a:rPr>
              <a:t>Fundamentos + IA práctica</a:t>
            </a:r>
            <a:endParaRPr lang="en-US" sz="1320" dirty="0"/>
          </a:p>
          <a:p>
            <a:pPr indent="0" marL="0">
              <a:buNone/>
            </a:pPr>
            <a:endParaRPr lang="en-US" sz="1320" dirty="0"/>
          </a:p>
          <a:p>
            <a:pPr indent="0" marL="0">
              <a:buNone/>
            </a:pPr>
            <a:r>
              <a:rPr lang="en-US" sz="1320" dirty="0">
                <a:solidFill>
                  <a:srgbClr val="F5F5F5"/>
                </a:solidFill>
              </a:rPr>
              <a:t>TypeScript / Python · Git · pruebas básicas · APIs LLM</a:t>
            </a:r>
            <a:endParaRPr lang="en-US" sz="1320" dirty="0"/>
          </a:p>
        </p:txBody>
      </p:sp>
      <p:sp>
        <p:nvSpPr>
          <p:cNvPr id="14" name="Shape 11"/>
          <p:cNvSpPr/>
          <p:nvPr/>
        </p:nvSpPr>
        <p:spPr>
          <a:xfrm>
            <a:off x="4617720" y="2011680"/>
            <a:ext cx="3063240" cy="1965960"/>
          </a:xfrm>
          <a:prstGeom prst="roundRect">
            <a:avLst>
              <a:gd name="adj" fmla="val 3721"/>
            </a:avLst>
          </a:prstGeom>
          <a:solidFill>
            <a:srgbClr val="111111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82312" y="215798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7C928"/>
                </a:solidFill>
              </a:rPr>
              <a:t>60 días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4782312" y="2487168"/>
            <a:ext cx="2734056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5F5F5"/>
                </a:solidFill>
              </a:rPr>
              <a:t>Sistemas reales</a:t>
            </a:r>
            <a:endParaRPr lang="en-US" sz="1320" dirty="0"/>
          </a:p>
          <a:p>
            <a:pPr indent="0" marL="0">
              <a:buNone/>
            </a:pPr>
            <a:endParaRPr lang="en-US" sz="1320" dirty="0"/>
          </a:p>
          <a:p>
            <a:pPr indent="0" marL="0">
              <a:buNone/>
            </a:pPr>
            <a:r>
              <a:rPr lang="en-US" sz="1320" dirty="0">
                <a:solidFill>
                  <a:srgbClr val="F5F5F5"/>
                </a:solidFill>
              </a:rPr>
              <a:t>RAG · agentes · Docker · CI/CD · cloud básico</a:t>
            </a:r>
            <a:endParaRPr lang="en-US" sz="1320" dirty="0"/>
          </a:p>
        </p:txBody>
      </p:sp>
      <p:sp>
        <p:nvSpPr>
          <p:cNvPr id="17" name="Shape 14"/>
          <p:cNvSpPr/>
          <p:nvPr/>
        </p:nvSpPr>
        <p:spPr>
          <a:xfrm>
            <a:off x="8366760" y="2011680"/>
            <a:ext cx="3063240" cy="1965960"/>
          </a:xfrm>
          <a:prstGeom prst="roundRect">
            <a:avLst>
              <a:gd name="adj" fmla="val 3721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31352" y="215798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7C928"/>
                </a:solidFill>
              </a:rPr>
              <a:t>90 días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531352" y="2487168"/>
            <a:ext cx="2734056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5F5F5"/>
                </a:solidFill>
              </a:rPr>
              <a:t>Proyecto demostrable</a:t>
            </a:r>
            <a:endParaRPr lang="en-US" sz="1320" dirty="0"/>
          </a:p>
          <a:p>
            <a:pPr indent="0" marL="0">
              <a:buNone/>
            </a:pPr>
            <a:endParaRPr lang="en-US" sz="1320" dirty="0"/>
          </a:p>
          <a:p>
            <a:pPr indent="0" marL="0">
              <a:buNone/>
            </a:pPr>
            <a:r>
              <a:rPr lang="en-US" sz="1320" dirty="0">
                <a:solidFill>
                  <a:srgbClr val="F5F5F5"/>
                </a:solidFill>
              </a:rPr>
              <a:t>Auth · roles · workflow · DB · tests · deploy · agente IA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1005840" y="507492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5F5F5"/>
                </a:solidFill>
              </a:rPr>
              <a:t>Meta: un repositorio que pueda enseñar cómo piensas, no sólo qué tutorial seguiste.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1428" y="228600"/>
            <a:ext cx="1779279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15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48640" y="475488"/>
            <a:ext cx="8046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5F5F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Aquí entra Software Insights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66928" y="1024128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7B7B7"/>
                </a:solidFill>
              </a:rPr>
              <a:t>Construir tecnología y desarrollar a las personas capaces de construirla.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66928" y="1417320"/>
            <a:ext cx="960120" cy="0"/>
          </a:xfrm>
          <a:prstGeom prst="line">
            <a:avLst/>
          </a:prstGeom>
          <a:noFill/>
          <a:ln w="38100">
            <a:solidFill>
              <a:srgbClr val="F7C92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2960" y="2240280"/>
            <a:ext cx="3200400" cy="2240280"/>
          </a:xfrm>
          <a:prstGeom prst="roundRect">
            <a:avLst>
              <a:gd name="adj" fmla="val 3265"/>
            </a:avLst>
          </a:prstGeom>
          <a:solidFill>
            <a:srgbClr val="111111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7552" y="2386584"/>
            <a:ext cx="2871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7C928"/>
                </a:solidFill>
              </a:rPr>
              <a:t>SOFTWARE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987552" y="2715768"/>
            <a:ext cx="2871216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5F5F5"/>
                </a:solidFill>
              </a:rPr>
              <a:t>Desarrollo y arquitectura de sistemas empresariales.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617720" y="2240280"/>
            <a:ext cx="3200400" cy="2240280"/>
          </a:xfrm>
          <a:prstGeom prst="roundRect">
            <a:avLst>
              <a:gd name="adj" fmla="val 3265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82312" y="2386584"/>
            <a:ext cx="2871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7C928"/>
                </a:solidFill>
              </a:rPr>
              <a:t>ACADEMY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4782312" y="2715768"/>
            <a:ext cx="2871216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5F5F5"/>
                </a:solidFill>
              </a:rPr>
              <a:t>Cursos, mentoría y capacitación empresarial.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412480" y="2240280"/>
            <a:ext cx="3200400" cy="2240280"/>
          </a:xfrm>
          <a:prstGeom prst="roundRect">
            <a:avLst>
              <a:gd name="adj" fmla="val 3265"/>
            </a:avLst>
          </a:prstGeom>
          <a:solidFill>
            <a:srgbClr val="111111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77072" y="2386584"/>
            <a:ext cx="2871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7C928"/>
                </a:solidFill>
              </a:rPr>
              <a:t>TALENT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577072" y="2715768"/>
            <a:ext cx="2871216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5F5F5"/>
                </a:solidFill>
              </a:rPr>
              <a:t>Estancias, retos técnicos y red de colaboradores.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914400" y="51663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7C928"/>
                </a:solidFill>
              </a:rPr>
              <a:t>El objetivo no es sólo aprender herramientas. Es desarrollar criterio para crear sistemas reales.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64808"/>
          </a:xfrm>
          <a:prstGeom prst="rect">
            <a:avLst/>
          </a:prstGeom>
          <a:solidFill>
            <a:srgbClr val="F7C928"/>
          </a:solidFill>
          <a:ln w="12700">
            <a:solidFill>
              <a:srgbClr val="F7C92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080808"/>
          </a:solidFill>
          <a:ln w="12700">
            <a:solidFill>
              <a:srgbClr val="08080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6565392"/>
            <a:ext cx="11384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academy.softwareinsights.com.mx  |  cesaralonsomagana.com  |  contacto@softwareinsights.com.mx  |  contacto@cesaralonsomagana.com  |  WhatsApp 341 124 2492</a:t>
            </a:r>
            <a:endParaRPr lang="en-US" sz="680" dirty="0"/>
          </a:p>
        </p:txBody>
      </p:sp>
      <p:pic>
        <p:nvPicPr>
          <p:cNvPr id="6" name="Image 0" descr="/mnt/data/udec_ponencia_2026/assets/software-insights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673"/>
            <a:ext cx="3200400" cy="131578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5F5F5"/>
                </a:solidFill>
              </a:rPr>
              <a:t>Tres puertas para continuar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13232" y="25054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7B7B7"/>
                </a:solidFill>
              </a:rPr>
              <a:t>En Zoom compartiré la liga en el chat: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13232" y="2834640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7C928"/>
                </a:solidFill>
              </a:rPr>
              <a:t>academy.softwareinsights.com.mx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731520" y="3886200"/>
            <a:ext cx="3063240" cy="1115568"/>
          </a:xfrm>
          <a:prstGeom prst="roundRect">
            <a:avLst>
              <a:gd name="adj" fmla="val 6557"/>
            </a:avLst>
          </a:prstGeom>
          <a:solidFill>
            <a:srgbClr val="2B2303"/>
          </a:solidFill>
          <a:ln w="15240">
            <a:solidFill>
              <a:srgbClr val="F7C92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96112" y="403250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7C928"/>
                </a:solidFill>
              </a:rPr>
              <a:t>Quiero capacitarme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96112" y="4361688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Cursos presenciales y online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480560" y="3886200"/>
            <a:ext cx="3063240" cy="1115568"/>
          </a:xfrm>
          <a:prstGeom prst="roundRect">
            <a:avLst>
              <a:gd name="adj" fmla="val 6557"/>
            </a:avLst>
          </a:prstGeom>
          <a:solidFill>
            <a:srgbClr val="111111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645152" y="403250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7C928"/>
                </a:solidFill>
              </a:rPr>
              <a:t>Busco una estancia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645152" y="4361688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Desarrollo · QA · IA · DevOps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229600" y="3886200"/>
            <a:ext cx="3063240" cy="1115568"/>
          </a:xfrm>
          <a:prstGeom prst="roundRect">
            <a:avLst>
              <a:gd name="adj" fmla="val 6557"/>
            </a:avLst>
          </a:prstGeom>
          <a:solidFill>
            <a:srgbClr val="111111"/>
          </a:solidFill>
          <a:ln w="15240">
            <a:solidFill>
              <a:srgbClr val="3B3B3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94192" y="403250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7C928"/>
                </a:solidFill>
              </a:rPr>
              <a:t>Represento una empresa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394192" y="4361688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5F5F5"/>
                </a:solidFill>
              </a:rPr>
              <a:t>Capacitación · arquitectura · consultoría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31520" y="5650992"/>
            <a:ext cx="10698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dirty="0">
                <a:solidFill>
                  <a:srgbClr val="F5F5F5"/>
                </a:solidFill>
              </a:rPr>
              <a:t>contacto@softwareinsights.com.mx  |  contacto@cesaralonsomagana.com  |  WhatsApp 341 124 2492</a:t>
            </a:r>
            <a:endParaRPr lang="en-US" sz="1220" dirty="0"/>
          </a:p>
        </p:txBody>
      </p:sp>
      <p:sp>
        <p:nvSpPr>
          <p:cNvPr id="20" name="Text 17"/>
          <p:cNvSpPr/>
          <p:nvPr/>
        </p:nvSpPr>
        <p:spPr>
          <a:xfrm>
            <a:off x="3794760" y="5989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C928"/>
                </a:solidFill>
              </a:rPr>
              <a:t>cesaralonsomagana.com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1475720" y="624535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6F6F6F"/>
                </a:solidFill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Software Insights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Arquitectura de software en la era de la Inteligencia Artificial - UdeC 2026</dc:title>
  <dc:subject>Arquitectura de software en la era de la Inteligencia Artificial</dc:subject>
  <dc:creator>César Alonso Magaña Gavilanes · Software Insights</dc:creator>
  <cp:lastModifiedBy>César Alonso Magaña Gavilanes · Software Insights</cp:lastModifiedBy>
  <cp:revision>1</cp:revision>
  <dcterms:created xsi:type="dcterms:W3CDTF">2026-09-22T18:11:30Z</dcterms:created>
  <dcterms:modified xsi:type="dcterms:W3CDTF">2026-09-22T18:11:30Z</dcterms:modified>
</cp:coreProperties>
</file>